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26"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CB4E8548-B3D3-4219-BD4D-11F4D675EF2B}" type="datetimeFigureOut">
              <a:rPr lang="es-ES" smtClean="0"/>
              <a:t>09/10/2017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D54CFE2-0899-42D0-9DC2-0DA639B20BAF}"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B4E8548-B3D3-4219-BD4D-11F4D675EF2B}" type="datetimeFigureOut">
              <a:rPr lang="es-ES" smtClean="0"/>
              <a:t>09/10/2017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D54CFE2-0899-42D0-9DC2-0DA639B20BAF}"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B4E8548-B3D3-4219-BD4D-11F4D675EF2B}" type="datetimeFigureOut">
              <a:rPr lang="es-ES" smtClean="0"/>
              <a:t>09/10/2017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D54CFE2-0899-42D0-9DC2-0DA639B20BAF}"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B4E8548-B3D3-4219-BD4D-11F4D675EF2B}" type="datetimeFigureOut">
              <a:rPr lang="es-ES" smtClean="0"/>
              <a:t>09/10/2017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D54CFE2-0899-42D0-9DC2-0DA639B20BAF}"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B4E8548-B3D3-4219-BD4D-11F4D675EF2B}" type="datetimeFigureOut">
              <a:rPr lang="es-ES" smtClean="0"/>
              <a:t>09/10/2017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D54CFE2-0899-42D0-9DC2-0DA639B20BAF}"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CB4E8548-B3D3-4219-BD4D-11F4D675EF2B}" type="datetimeFigureOut">
              <a:rPr lang="es-ES" smtClean="0"/>
              <a:t>09/10/2017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D54CFE2-0899-42D0-9DC2-0DA639B20BAF}"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CB4E8548-B3D3-4219-BD4D-11F4D675EF2B}" type="datetimeFigureOut">
              <a:rPr lang="es-ES" smtClean="0"/>
              <a:t>09/10/2017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4D54CFE2-0899-42D0-9DC2-0DA639B20BAF}"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CB4E8548-B3D3-4219-BD4D-11F4D675EF2B}" type="datetimeFigureOut">
              <a:rPr lang="es-ES" smtClean="0"/>
              <a:t>09/10/2017</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4D54CFE2-0899-42D0-9DC2-0DA639B20BAF}"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4E8548-B3D3-4219-BD4D-11F4D675EF2B}" type="datetimeFigureOut">
              <a:rPr lang="es-ES" smtClean="0"/>
              <a:t>09/10/2017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4D54CFE2-0899-42D0-9DC2-0DA639B20BAF}"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4E8548-B3D3-4219-BD4D-11F4D675EF2B}" type="datetimeFigureOut">
              <a:rPr lang="es-ES" smtClean="0"/>
              <a:t>09/10/2017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D54CFE2-0899-42D0-9DC2-0DA639B20BAF}"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4E8548-B3D3-4219-BD4D-11F4D675EF2B}" type="datetimeFigureOut">
              <a:rPr lang="es-ES" smtClean="0"/>
              <a:t>09/10/2017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D54CFE2-0899-42D0-9DC2-0DA639B20BAF}"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4E8548-B3D3-4219-BD4D-11F4D675EF2B}" type="datetimeFigureOut">
              <a:rPr lang="es-ES" smtClean="0"/>
              <a:t>09/10/2017</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54CFE2-0899-42D0-9DC2-0DA639B20BAF}"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836712"/>
            <a:ext cx="7704856" cy="584775"/>
          </a:xfrm>
          <a:prstGeom prst="rect">
            <a:avLst/>
          </a:prstGeom>
          <a:noFill/>
        </p:spPr>
        <p:txBody>
          <a:bodyPr wrap="square" rtlCol="0">
            <a:spAutoFit/>
          </a:bodyPr>
          <a:lstStyle/>
          <a:p>
            <a:r>
              <a:rPr lang="es-ES" sz="3200" dirty="0" smtClean="0"/>
              <a:t>CAP 2.2 Modelos de Predicción Bursátil</a:t>
            </a:r>
            <a:endParaRPr lang="es-ES" sz="3200" dirty="0"/>
          </a:p>
        </p:txBody>
      </p:sp>
      <p:sp>
        <p:nvSpPr>
          <p:cNvPr id="3" name="2 CuadroTexto"/>
          <p:cNvSpPr txBox="1"/>
          <p:nvPr/>
        </p:nvSpPr>
        <p:spPr>
          <a:xfrm>
            <a:off x="1619672" y="1700808"/>
            <a:ext cx="6192688" cy="830997"/>
          </a:xfrm>
          <a:prstGeom prst="rect">
            <a:avLst/>
          </a:prstGeom>
          <a:noFill/>
        </p:spPr>
        <p:txBody>
          <a:bodyPr wrap="square" rtlCol="0">
            <a:spAutoFit/>
          </a:bodyPr>
          <a:lstStyle/>
          <a:p>
            <a:pPr marL="342900" indent="-342900">
              <a:buAutoNum type="arabicParenR"/>
            </a:pPr>
            <a:r>
              <a:rPr lang="es-ES" sz="2400" b="1" dirty="0" smtClean="0"/>
              <a:t>Análisis Fundamental</a:t>
            </a:r>
          </a:p>
          <a:p>
            <a:pPr marL="342900" indent="-342900">
              <a:buAutoNum type="arabicParenR"/>
            </a:pPr>
            <a:r>
              <a:rPr lang="es-ES" sz="2400" b="1" dirty="0" smtClean="0"/>
              <a:t>Análisis Técnico</a:t>
            </a:r>
            <a:endParaRPr lang="es-ES" sz="2400" b="1" dirty="0"/>
          </a:p>
        </p:txBody>
      </p:sp>
      <p:sp>
        <p:nvSpPr>
          <p:cNvPr id="4" name="3 CuadroTexto"/>
          <p:cNvSpPr txBox="1"/>
          <p:nvPr/>
        </p:nvSpPr>
        <p:spPr>
          <a:xfrm>
            <a:off x="179512" y="2887682"/>
            <a:ext cx="8352928" cy="3970318"/>
          </a:xfrm>
          <a:prstGeom prst="rect">
            <a:avLst/>
          </a:prstGeom>
          <a:noFill/>
        </p:spPr>
        <p:txBody>
          <a:bodyPr wrap="square" rtlCol="0">
            <a:spAutoFit/>
          </a:bodyPr>
          <a:lstStyle/>
          <a:p>
            <a:r>
              <a:rPr lang="es-ES" sz="2800" dirty="0" smtClean="0"/>
              <a:t>El </a:t>
            </a:r>
            <a:r>
              <a:rPr lang="es-ES" sz="2800" b="1" dirty="0" smtClean="0"/>
              <a:t>Análisis Fundamental </a:t>
            </a:r>
            <a:r>
              <a:rPr lang="es-ES" sz="2800" dirty="0" smtClean="0"/>
              <a:t>consiste en el estudio de toda la información disponible en el mercado sobre una determinada empresa (ratios financieros, de gestión, </a:t>
            </a:r>
            <a:r>
              <a:rPr lang="es-ES" sz="2800" dirty="0" err="1" smtClean="0"/>
              <a:t>etc</a:t>
            </a:r>
            <a:r>
              <a:rPr lang="es-ES" sz="2800" dirty="0" smtClean="0"/>
              <a:t>) de su sector económico y de la economía en general , para intentar estimar el valor real de una acción.</a:t>
            </a:r>
          </a:p>
          <a:p>
            <a:endParaRPr lang="es-ES" sz="2800" dirty="0" smtClean="0"/>
          </a:p>
          <a:p>
            <a:r>
              <a:rPr lang="es-ES" sz="2800" dirty="0" smtClean="0"/>
              <a:t>(Una acción es un derecho a participar en beneficios, se trata de estimar cuando aumentarán los beneficios de la empresa) </a:t>
            </a:r>
            <a:endParaRPr lang="es-E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ttp://www.bolsagrafica.com/tutoriales/analisis1_IBERDROLA.gif"/>
          <p:cNvPicPr/>
          <p:nvPr/>
        </p:nvPicPr>
        <p:blipFill>
          <a:blip r:embed="rId2" cstate="print"/>
          <a:srcRect/>
          <a:stretch>
            <a:fillRect/>
          </a:stretch>
        </p:blipFill>
        <p:spPr bwMode="auto">
          <a:xfrm>
            <a:off x="467544" y="836712"/>
            <a:ext cx="7992888" cy="4306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ttp://www.bolsagrafica.com/tutoriales/analisis1_ALTADIS.gif"/>
          <p:cNvPicPr/>
          <p:nvPr/>
        </p:nvPicPr>
        <p:blipFill>
          <a:blip r:embed="rId2" cstate="print"/>
          <a:srcRect/>
          <a:stretch>
            <a:fillRect/>
          </a:stretch>
        </p:blipFill>
        <p:spPr bwMode="auto">
          <a:xfrm>
            <a:off x="467544" y="980728"/>
            <a:ext cx="7776863" cy="41627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ttp://www.bolsagrafica.com/tutoriales/analisis1_PROSEGUR.gif"/>
          <p:cNvPicPr/>
          <p:nvPr/>
        </p:nvPicPr>
        <p:blipFill>
          <a:blip r:embed="rId2" cstate="print"/>
          <a:srcRect/>
          <a:stretch>
            <a:fillRect/>
          </a:stretch>
        </p:blipFill>
        <p:spPr bwMode="auto">
          <a:xfrm>
            <a:off x="467544" y="836712"/>
            <a:ext cx="8208912" cy="51125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188640"/>
            <a:ext cx="4176464" cy="2308324"/>
          </a:xfrm>
          <a:prstGeom prst="rect">
            <a:avLst/>
          </a:prstGeom>
          <a:noFill/>
        </p:spPr>
        <p:txBody>
          <a:bodyPr wrap="square" rtlCol="0">
            <a:spAutoFit/>
          </a:bodyPr>
          <a:lstStyle/>
          <a:p>
            <a:r>
              <a:rPr lang="es-ES" b="1" dirty="0" smtClean="0"/>
              <a:t>Sucesiones </a:t>
            </a:r>
            <a:r>
              <a:rPr lang="es-ES" b="1" dirty="0" smtClean="0"/>
              <a:t>de Fibonacci</a:t>
            </a:r>
            <a:r>
              <a:rPr lang="es-ES" dirty="0" smtClean="0"/>
              <a:t>: F(t+2)=F(t+1)+F(t</a:t>
            </a:r>
            <a:r>
              <a:rPr lang="es-ES" dirty="0"/>
              <a:t>); 1, </a:t>
            </a:r>
            <a:r>
              <a:rPr lang="es-ES" dirty="0" smtClean="0"/>
              <a:t>1,2,3,5,8,13</a:t>
            </a:r>
          </a:p>
          <a:p>
            <a:endParaRPr lang="es-ES" b="1" dirty="0" smtClean="0"/>
          </a:p>
          <a:p>
            <a:r>
              <a:rPr lang="es-ES" b="1" dirty="0" smtClean="0"/>
              <a:t>Niveles Fibonacci </a:t>
            </a:r>
            <a:r>
              <a:rPr lang="es-ES" dirty="0"/>
              <a:t>0,0%, 23,6%, 38,2%, 50%, </a:t>
            </a:r>
            <a:r>
              <a:rPr lang="es-ES" b="1" dirty="0"/>
              <a:t>61,8%</a:t>
            </a:r>
            <a:r>
              <a:rPr lang="es-ES" dirty="0"/>
              <a:t>, 100%, 161,8%, 261,8% y 423,6%</a:t>
            </a:r>
            <a:endParaRPr lang="es-ES" dirty="0" smtClean="0"/>
          </a:p>
          <a:p>
            <a:endParaRPr lang="es-ES" dirty="0" smtClean="0"/>
          </a:p>
          <a:p>
            <a:endParaRPr lang="es-ES" dirty="0"/>
          </a:p>
        </p:txBody>
      </p:sp>
      <p:pic>
        <p:nvPicPr>
          <p:cNvPr id="1026" name="Picture 2"/>
          <p:cNvPicPr>
            <a:picLocks noChangeAspect="1" noChangeArrowheads="1"/>
          </p:cNvPicPr>
          <p:nvPr/>
        </p:nvPicPr>
        <p:blipFill>
          <a:blip r:embed="rId2" cstate="print"/>
          <a:srcRect/>
          <a:stretch>
            <a:fillRect/>
          </a:stretch>
        </p:blipFill>
        <p:spPr bwMode="auto">
          <a:xfrm>
            <a:off x="443560" y="3610876"/>
            <a:ext cx="3610372" cy="3610372"/>
          </a:xfrm>
          <a:prstGeom prst="rect">
            <a:avLst/>
          </a:prstGeom>
          <a:noFill/>
          <a:ln w="9525">
            <a:noFill/>
            <a:miter lim="800000"/>
            <a:headEnd/>
            <a:tailEnd/>
          </a:ln>
        </p:spPr>
      </p:pic>
      <p:pic>
        <p:nvPicPr>
          <p:cNvPr id="3" name="Imagen 2"/>
          <p:cNvPicPr>
            <a:picLocks noChangeAspect="1"/>
          </p:cNvPicPr>
          <p:nvPr/>
        </p:nvPicPr>
        <p:blipFill>
          <a:blip r:embed="rId3"/>
          <a:stretch>
            <a:fillRect/>
          </a:stretch>
        </p:blipFill>
        <p:spPr>
          <a:xfrm>
            <a:off x="5031448" y="3573016"/>
            <a:ext cx="3979201" cy="3410744"/>
          </a:xfrm>
          <a:prstGeom prst="rect">
            <a:avLst/>
          </a:prstGeom>
        </p:spPr>
      </p:pic>
      <p:sp>
        <p:nvSpPr>
          <p:cNvPr id="4" name="CuadroTexto 3"/>
          <p:cNvSpPr txBox="1"/>
          <p:nvPr/>
        </p:nvSpPr>
        <p:spPr>
          <a:xfrm>
            <a:off x="2123728" y="3241544"/>
            <a:ext cx="1540806" cy="369332"/>
          </a:xfrm>
          <a:prstGeom prst="rect">
            <a:avLst/>
          </a:prstGeom>
          <a:noFill/>
        </p:spPr>
        <p:txBody>
          <a:bodyPr wrap="none" rtlCol="0">
            <a:spAutoFit/>
          </a:bodyPr>
          <a:lstStyle/>
          <a:p>
            <a:r>
              <a:rPr lang="es-ES" dirty="0"/>
              <a:t>Ondas de </a:t>
            </a:r>
            <a:r>
              <a:rPr lang="es-ES" dirty="0" smtClean="0"/>
              <a:t>Eliot</a:t>
            </a:r>
            <a:endParaRPr lang="es-ES" dirty="0"/>
          </a:p>
        </p:txBody>
      </p:sp>
      <p:pic>
        <p:nvPicPr>
          <p:cNvPr id="5" name="Imagen 4"/>
          <p:cNvPicPr>
            <a:picLocks noChangeAspect="1"/>
          </p:cNvPicPr>
          <p:nvPr/>
        </p:nvPicPr>
        <p:blipFill>
          <a:blip r:embed="rId4"/>
          <a:stretch>
            <a:fillRect/>
          </a:stretch>
        </p:blipFill>
        <p:spPr>
          <a:xfrm>
            <a:off x="5004048" y="44624"/>
            <a:ext cx="4217665" cy="313461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11560" y="980728"/>
            <a:ext cx="6192688" cy="1477328"/>
          </a:xfrm>
          <a:prstGeom prst="rect">
            <a:avLst/>
          </a:prstGeom>
          <a:noFill/>
        </p:spPr>
        <p:txBody>
          <a:bodyPr wrap="square" rtlCol="0">
            <a:spAutoFit/>
          </a:bodyPr>
          <a:lstStyle/>
          <a:p>
            <a:r>
              <a:rPr lang="es-ES" dirty="0" smtClean="0"/>
              <a:t>Otros Modelos de predicción:</a:t>
            </a:r>
          </a:p>
          <a:p>
            <a:endParaRPr lang="es-ES" dirty="0" smtClean="0"/>
          </a:p>
          <a:p>
            <a:r>
              <a:rPr lang="es-ES" dirty="0" smtClean="0"/>
              <a:t>Fractales y Caos</a:t>
            </a:r>
          </a:p>
          <a:p>
            <a:r>
              <a:rPr lang="es-ES" dirty="0" smtClean="0"/>
              <a:t>Modelos </a:t>
            </a:r>
            <a:r>
              <a:rPr lang="es-ES" dirty="0" err="1" smtClean="0"/>
              <a:t>Garch</a:t>
            </a:r>
            <a:endParaRPr lang="es-ES" dirty="0" smtClean="0"/>
          </a:p>
          <a:p>
            <a:r>
              <a:rPr lang="es-ES" dirty="0" smtClean="0"/>
              <a:t>Modelos o algoritmos genéticos y redes neuronales</a:t>
            </a: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75656" y="1340768"/>
            <a:ext cx="4994637" cy="2031325"/>
          </a:xfrm>
          <a:prstGeom prst="rect">
            <a:avLst/>
          </a:prstGeom>
          <a:noFill/>
        </p:spPr>
        <p:txBody>
          <a:bodyPr wrap="none" rtlCol="0">
            <a:spAutoFit/>
          </a:bodyPr>
          <a:lstStyle/>
          <a:p>
            <a:r>
              <a:rPr lang="es-ES" dirty="0" smtClean="0"/>
              <a:t>. </a:t>
            </a:r>
            <a:r>
              <a:rPr lang="es-ES" dirty="0" err="1" smtClean="0"/>
              <a:t>Infobolsa</a:t>
            </a:r>
            <a:endParaRPr lang="es-ES" dirty="0" smtClean="0"/>
          </a:p>
          <a:p>
            <a:endParaRPr lang="es-ES" smtClean="0"/>
          </a:p>
          <a:p>
            <a:r>
              <a:rPr lang="es-ES" smtClean="0"/>
              <a:t>.  </a:t>
            </a:r>
            <a:r>
              <a:rPr lang="es-ES" dirty="0" err="1" smtClean="0"/>
              <a:t>Yahoo</a:t>
            </a:r>
            <a:r>
              <a:rPr lang="es-ES" dirty="0" smtClean="0"/>
              <a:t> finanzas</a:t>
            </a:r>
          </a:p>
          <a:p>
            <a:endParaRPr lang="es-ES" dirty="0" smtClean="0"/>
          </a:p>
          <a:p>
            <a:r>
              <a:rPr lang="es-ES" dirty="0" smtClean="0"/>
              <a:t>. Finanzas.com</a:t>
            </a:r>
          </a:p>
          <a:p>
            <a:endParaRPr lang="es-ES" dirty="0" smtClean="0"/>
          </a:p>
          <a:p>
            <a:r>
              <a:rPr lang="es-ES" dirty="0" smtClean="0"/>
              <a:t>. http://www.youtube.com/watch?v=fBKyOGvOp_E</a:t>
            </a:r>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836712"/>
            <a:ext cx="7704856" cy="584775"/>
          </a:xfrm>
          <a:prstGeom prst="rect">
            <a:avLst/>
          </a:prstGeom>
          <a:noFill/>
        </p:spPr>
        <p:txBody>
          <a:bodyPr wrap="square" rtlCol="0">
            <a:spAutoFit/>
          </a:bodyPr>
          <a:lstStyle/>
          <a:p>
            <a:r>
              <a:rPr lang="es-ES" sz="3200" dirty="0" smtClean="0"/>
              <a:t>Modelos de Predicción Bursátil</a:t>
            </a:r>
            <a:endParaRPr lang="es-ES" sz="3200" dirty="0"/>
          </a:p>
        </p:txBody>
      </p:sp>
      <p:sp>
        <p:nvSpPr>
          <p:cNvPr id="4" name="3 CuadroTexto"/>
          <p:cNvSpPr txBox="1"/>
          <p:nvPr/>
        </p:nvSpPr>
        <p:spPr>
          <a:xfrm>
            <a:off x="683568" y="1844824"/>
            <a:ext cx="7560840" cy="3970318"/>
          </a:xfrm>
          <a:prstGeom prst="rect">
            <a:avLst/>
          </a:prstGeom>
          <a:noFill/>
        </p:spPr>
        <p:txBody>
          <a:bodyPr wrap="square" rtlCol="0">
            <a:spAutoFit/>
          </a:bodyPr>
          <a:lstStyle/>
          <a:p>
            <a:r>
              <a:rPr lang="es-ES" sz="2800" dirty="0" smtClean="0"/>
              <a:t>El </a:t>
            </a:r>
            <a:r>
              <a:rPr lang="es-ES" sz="2800" b="1" dirty="0" smtClean="0"/>
              <a:t>Análisis Técnico </a:t>
            </a:r>
            <a:r>
              <a:rPr lang="es-ES" sz="2800" dirty="0" smtClean="0"/>
              <a:t>asume que los precios de una acción reflejan todas las variables que influyen en el comportamiento del precio (no se necesitan mirar indicadores o ratios fundamentales) y que los participantes en el mercado reaccionan de manera similar ante situaciones que modifican los precios, y por tanto, si somos capaces de anticipar como reaccionarán los agentes, seremos capaces de predecir los precios</a:t>
            </a:r>
            <a:endParaRPr lang="es-E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836712"/>
            <a:ext cx="7704856" cy="584775"/>
          </a:xfrm>
          <a:prstGeom prst="rect">
            <a:avLst/>
          </a:prstGeom>
          <a:noFill/>
        </p:spPr>
        <p:txBody>
          <a:bodyPr wrap="square" rtlCol="0">
            <a:spAutoFit/>
          </a:bodyPr>
          <a:lstStyle/>
          <a:p>
            <a:r>
              <a:rPr lang="es-ES" sz="3200" dirty="0" smtClean="0"/>
              <a:t>Análisis Técnico</a:t>
            </a:r>
            <a:endParaRPr lang="es-ES" sz="3200" dirty="0"/>
          </a:p>
        </p:txBody>
      </p:sp>
      <p:sp>
        <p:nvSpPr>
          <p:cNvPr id="4" name="3 CuadroTexto"/>
          <p:cNvSpPr txBox="1"/>
          <p:nvPr/>
        </p:nvSpPr>
        <p:spPr>
          <a:xfrm>
            <a:off x="827584" y="1700808"/>
            <a:ext cx="7560840" cy="1200329"/>
          </a:xfrm>
          <a:prstGeom prst="rect">
            <a:avLst/>
          </a:prstGeom>
          <a:noFill/>
        </p:spPr>
        <p:txBody>
          <a:bodyPr wrap="square" rtlCol="0">
            <a:spAutoFit/>
          </a:bodyPr>
          <a:lstStyle/>
          <a:p>
            <a:r>
              <a:rPr lang="es-ES" dirty="0" smtClean="0"/>
              <a:t>El objetivo es graficar precios y volúmenes de negociación para intentar encontrar tendencias y patrones de comportamiento (FORMACIONES) en la evolución de los precios para precisamente predecir cuando se dará un cambio de tendencia.</a:t>
            </a:r>
            <a:endParaRPr lang="es-ES" dirty="0"/>
          </a:p>
        </p:txBody>
      </p:sp>
      <p:sp>
        <p:nvSpPr>
          <p:cNvPr id="5" name="4 CuadroTexto"/>
          <p:cNvSpPr txBox="1"/>
          <p:nvPr/>
        </p:nvSpPr>
        <p:spPr>
          <a:xfrm>
            <a:off x="971600" y="3501008"/>
            <a:ext cx="7560840" cy="1477328"/>
          </a:xfrm>
          <a:prstGeom prst="rect">
            <a:avLst/>
          </a:prstGeom>
          <a:noFill/>
        </p:spPr>
        <p:txBody>
          <a:bodyPr wrap="square" rtlCol="0">
            <a:spAutoFit/>
          </a:bodyPr>
          <a:lstStyle/>
          <a:p>
            <a:r>
              <a:rPr lang="es-ES" dirty="0" smtClean="0"/>
              <a:t>El análisis técnico surge  de la Teoría desarrollada por Charles Dow en una serie de artículos publicados en el Wall </a:t>
            </a:r>
            <a:r>
              <a:rPr lang="es-ES" dirty="0" err="1" smtClean="0"/>
              <a:t>Street</a:t>
            </a:r>
            <a:r>
              <a:rPr lang="es-ES" dirty="0" smtClean="0"/>
              <a:t> </a:t>
            </a:r>
            <a:r>
              <a:rPr lang="es-ES" dirty="0" err="1" smtClean="0"/>
              <a:t>Journal</a:t>
            </a:r>
            <a:r>
              <a:rPr lang="es-ES" dirty="0" smtClean="0"/>
              <a:t> entre 1900 y 1902 que tenían como objetivo identificar tendencias en el mercado bajo el supuesto de que la mayor parte de las acciones se mueve en conjunto y en paralelo con el mercado</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899592" y="1052736"/>
            <a:ext cx="7416824" cy="369332"/>
          </a:xfrm>
          <a:prstGeom prst="rect">
            <a:avLst/>
          </a:prstGeom>
          <a:noFill/>
        </p:spPr>
        <p:txBody>
          <a:bodyPr wrap="square" rtlCol="0">
            <a:spAutoFit/>
          </a:bodyPr>
          <a:lstStyle/>
          <a:p>
            <a:r>
              <a:rPr lang="es-ES" dirty="0" smtClean="0"/>
              <a:t>Según la teoría Dow, las tendencias se dividen en tres grandes categorías</a:t>
            </a:r>
            <a:endParaRPr lang="es-ES" dirty="0"/>
          </a:p>
        </p:txBody>
      </p:sp>
      <p:sp>
        <p:nvSpPr>
          <p:cNvPr id="6" name="5 CuadroTexto"/>
          <p:cNvSpPr txBox="1"/>
          <p:nvPr/>
        </p:nvSpPr>
        <p:spPr>
          <a:xfrm>
            <a:off x="1475656" y="1988840"/>
            <a:ext cx="6768752" cy="2308324"/>
          </a:xfrm>
          <a:prstGeom prst="rect">
            <a:avLst/>
          </a:prstGeom>
          <a:noFill/>
        </p:spPr>
        <p:txBody>
          <a:bodyPr wrap="square" rtlCol="0">
            <a:spAutoFit/>
          </a:bodyPr>
          <a:lstStyle/>
          <a:p>
            <a:pPr>
              <a:buFont typeface="Arial" pitchFamily="34" charset="0"/>
              <a:buChar char="•"/>
            </a:pPr>
            <a:r>
              <a:rPr lang="es-ES" dirty="0" smtClean="0"/>
              <a:t> </a:t>
            </a:r>
            <a:r>
              <a:rPr lang="es-ES" b="1" dirty="0" smtClean="0"/>
              <a:t>Tendencias Primarias </a:t>
            </a:r>
            <a:r>
              <a:rPr lang="es-ES" dirty="0" smtClean="0"/>
              <a:t>(alcistas, bajistas o estable-horizontales) movimientos amplios que pueden durar varios años</a:t>
            </a:r>
          </a:p>
          <a:p>
            <a:endParaRPr lang="es-ES" dirty="0" smtClean="0"/>
          </a:p>
          <a:p>
            <a:pPr>
              <a:buFont typeface="Arial" pitchFamily="34" charset="0"/>
              <a:buChar char="•"/>
            </a:pPr>
            <a:r>
              <a:rPr lang="es-ES" b="1" dirty="0" smtClean="0"/>
              <a:t> Tendencia secundarias </a:t>
            </a:r>
            <a:r>
              <a:rPr lang="es-ES" dirty="0" smtClean="0"/>
              <a:t>(ocurren dentro de las tendencias primarias y pueden durar desde varias semanas a unos pocos meses</a:t>
            </a:r>
          </a:p>
          <a:p>
            <a:endParaRPr lang="es-ES" dirty="0" smtClean="0"/>
          </a:p>
          <a:p>
            <a:pPr>
              <a:buFont typeface="Arial" pitchFamily="34" charset="0"/>
              <a:buChar char="•"/>
            </a:pPr>
            <a:r>
              <a:rPr lang="es-ES" b="1" dirty="0" smtClean="0"/>
              <a:t> Tendencias menores </a:t>
            </a:r>
            <a:r>
              <a:rPr lang="es-ES" dirty="0" smtClean="0"/>
              <a:t>(ocurren dentro de las anteriores en el corto plazo)</a:t>
            </a:r>
            <a:endParaRPr lang="es-ES" dirty="0"/>
          </a:p>
        </p:txBody>
      </p:sp>
      <p:sp>
        <p:nvSpPr>
          <p:cNvPr id="7" name="6 CuadroTexto"/>
          <p:cNvSpPr txBox="1"/>
          <p:nvPr/>
        </p:nvSpPr>
        <p:spPr>
          <a:xfrm>
            <a:off x="395536" y="4869160"/>
            <a:ext cx="8208912" cy="954107"/>
          </a:xfrm>
          <a:prstGeom prst="rect">
            <a:avLst/>
          </a:prstGeom>
          <a:noFill/>
        </p:spPr>
        <p:txBody>
          <a:bodyPr wrap="square" rtlCol="0">
            <a:spAutoFit/>
          </a:bodyPr>
          <a:lstStyle/>
          <a:p>
            <a:r>
              <a:rPr lang="es-ES" sz="2800" dirty="0" smtClean="0"/>
              <a:t>El </a:t>
            </a:r>
            <a:r>
              <a:rPr lang="es-ES" sz="2800" b="1" dirty="0" smtClean="0"/>
              <a:t>objetivo</a:t>
            </a:r>
            <a:r>
              <a:rPr lang="es-ES" sz="2800" dirty="0" smtClean="0"/>
              <a:t> es encontrar formaciones o patrones que ayuden a predecir un cambio de tendencia</a:t>
            </a:r>
            <a:endParaRPr lang="es-E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2 Conector recto"/>
          <p:cNvCxnSpPr/>
          <p:nvPr/>
        </p:nvCxnSpPr>
        <p:spPr>
          <a:xfrm rot="5400000">
            <a:off x="-828600" y="3212976"/>
            <a:ext cx="38884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4 Conector recto"/>
          <p:cNvCxnSpPr/>
          <p:nvPr/>
        </p:nvCxnSpPr>
        <p:spPr>
          <a:xfrm>
            <a:off x="1115616" y="5157192"/>
            <a:ext cx="6768752"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7 Forma libre"/>
          <p:cNvSpPr/>
          <p:nvPr/>
        </p:nvSpPr>
        <p:spPr>
          <a:xfrm>
            <a:off x="1371600" y="1757680"/>
            <a:ext cx="7132320" cy="2402840"/>
          </a:xfrm>
          <a:custGeom>
            <a:avLst/>
            <a:gdLst>
              <a:gd name="connsiteX0" fmla="*/ 0 w 7132320"/>
              <a:gd name="connsiteY0" fmla="*/ 2402840 h 2402840"/>
              <a:gd name="connsiteX1" fmla="*/ 411480 w 7132320"/>
              <a:gd name="connsiteY1" fmla="*/ 2113280 h 2402840"/>
              <a:gd name="connsiteX2" fmla="*/ 731520 w 7132320"/>
              <a:gd name="connsiteY2" fmla="*/ 2296160 h 2402840"/>
              <a:gd name="connsiteX3" fmla="*/ 762000 w 7132320"/>
              <a:gd name="connsiteY3" fmla="*/ 1884680 h 2402840"/>
              <a:gd name="connsiteX4" fmla="*/ 1127760 w 7132320"/>
              <a:gd name="connsiteY4" fmla="*/ 1701800 h 2402840"/>
              <a:gd name="connsiteX5" fmla="*/ 1264920 w 7132320"/>
              <a:gd name="connsiteY5" fmla="*/ 1945640 h 2402840"/>
              <a:gd name="connsiteX6" fmla="*/ 1447800 w 7132320"/>
              <a:gd name="connsiteY6" fmla="*/ 1168400 h 2402840"/>
              <a:gd name="connsiteX7" fmla="*/ 1645920 w 7132320"/>
              <a:gd name="connsiteY7" fmla="*/ 1092200 h 2402840"/>
              <a:gd name="connsiteX8" fmla="*/ 1767840 w 7132320"/>
              <a:gd name="connsiteY8" fmla="*/ 1229360 h 2402840"/>
              <a:gd name="connsiteX9" fmla="*/ 1889760 w 7132320"/>
              <a:gd name="connsiteY9" fmla="*/ 1534160 h 2402840"/>
              <a:gd name="connsiteX10" fmla="*/ 2164080 w 7132320"/>
              <a:gd name="connsiteY10" fmla="*/ 1945640 h 2402840"/>
              <a:gd name="connsiteX11" fmla="*/ 2956560 w 7132320"/>
              <a:gd name="connsiteY11" fmla="*/ 848360 h 2402840"/>
              <a:gd name="connsiteX12" fmla="*/ 3200400 w 7132320"/>
              <a:gd name="connsiteY12" fmla="*/ 848360 h 2402840"/>
              <a:gd name="connsiteX13" fmla="*/ 3291840 w 7132320"/>
              <a:gd name="connsiteY13" fmla="*/ 1198880 h 2402840"/>
              <a:gd name="connsiteX14" fmla="*/ 3474720 w 7132320"/>
              <a:gd name="connsiteY14" fmla="*/ 574040 h 2402840"/>
              <a:gd name="connsiteX15" fmla="*/ 3550920 w 7132320"/>
              <a:gd name="connsiteY15" fmla="*/ 238760 h 2402840"/>
              <a:gd name="connsiteX16" fmla="*/ 3886200 w 7132320"/>
              <a:gd name="connsiteY16" fmla="*/ 299720 h 2402840"/>
              <a:gd name="connsiteX17" fmla="*/ 3962400 w 7132320"/>
              <a:gd name="connsiteY17" fmla="*/ 985520 h 2402840"/>
              <a:gd name="connsiteX18" fmla="*/ 4267200 w 7132320"/>
              <a:gd name="connsiteY18" fmla="*/ 878840 h 2402840"/>
              <a:gd name="connsiteX19" fmla="*/ 4358640 w 7132320"/>
              <a:gd name="connsiteY19" fmla="*/ 513080 h 2402840"/>
              <a:gd name="connsiteX20" fmla="*/ 4251960 w 7132320"/>
              <a:gd name="connsiteY20" fmla="*/ 116840 h 2402840"/>
              <a:gd name="connsiteX21" fmla="*/ 4693920 w 7132320"/>
              <a:gd name="connsiteY21" fmla="*/ 147320 h 2402840"/>
              <a:gd name="connsiteX22" fmla="*/ 4861560 w 7132320"/>
              <a:gd name="connsiteY22" fmla="*/ 1000760 h 2402840"/>
              <a:gd name="connsiteX23" fmla="*/ 5074920 w 7132320"/>
              <a:gd name="connsiteY23" fmla="*/ 1046480 h 2402840"/>
              <a:gd name="connsiteX24" fmla="*/ 5166360 w 7132320"/>
              <a:gd name="connsiteY24" fmla="*/ 1122680 h 2402840"/>
              <a:gd name="connsiteX25" fmla="*/ 5425440 w 7132320"/>
              <a:gd name="connsiteY25" fmla="*/ 1656080 h 2402840"/>
              <a:gd name="connsiteX26" fmla="*/ 5745480 w 7132320"/>
              <a:gd name="connsiteY26" fmla="*/ 1442720 h 2402840"/>
              <a:gd name="connsiteX27" fmla="*/ 5882640 w 7132320"/>
              <a:gd name="connsiteY27" fmla="*/ 1686560 h 2402840"/>
              <a:gd name="connsiteX28" fmla="*/ 6309360 w 7132320"/>
              <a:gd name="connsiteY28" fmla="*/ 2006600 h 2402840"/>
              <a:gd name="connsiteX29" fmla="*/ 6918960 w 7132320"/>
              <a:gd name="connsiteY29" fmla="*/ 2021840 h 2402840"/>
              <a:gd name="connsiteX30" fmla="*/ 6964680 w 7132320"/>
              <a:gd name="connsiteY30" fmla="*/ 1732280 h 2402840"/>
              <a:gd name="connsiteX31" fmla="*/ 7132320 w 7132320"/>
              <a:gd name="connsiteY31" fmla="*/ 1656080 h 240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132320" h="2402840">
                <a:moveTo>
                  <a:pt x="0" y="2402840"/>
                </a:moveTo>
                <a:cubicBezTo>
                  <a:pt x="144780" y="2266950"/>
                  <a:pt x="289560" y="2131060"/>
                  <a:pt x="411480" y="2113280"/>
                </a:cubicBezTo>
                <a:cubicBezTo>
                  <a:pt x="533400" y="2095500"/>
                  <a:pt x="673100" y="2334260"/>
                  <a:pt x="731520" y="2296160"/>
                </a:cubicBezTo>
                <a:cubicBezTo>
                  <a:pt x="789940" y="2258060"/>
                  <a:pt x="695960" y="1983740"/>
                  <a:pt x="762000" y="1884680"/>
                </a:cubicBezTo>
                <a:cubicBezTo>
                  <a:pt x="828040" y="1785620"/>
                  <a:pt x="1043940" y="1691640"/>
                  <a:pt x="1127760" y="1701800"/>
                </a:cubicBezTo>
                <a:cubicBezTo>
                  <a:pt x="1211580" y="1711960"/>
                  <a:pt x="1211580" y="2034540"/>
                  <a:pt x="1264920" y="1945640"/>
                </a:cubicBezTo>
                <a:cubicBezTo>
                  <a:pt x="1318260" y="1856740"/>
                  <a:pt x="1384300" y="1310640"/>
                  <a:pt x="1447800" y="1168400"/>
                </a:cubicBezTo>
                <a:cubicBezTo>
                  <a:pt x="1511300" y="1026160"/>
                  <a:pt x="1592580" y="1082040"/>
                  <a:pt x="1645920" y="1092200"/>
                </a:cubicBezTo>
                <a:cubicBezTo>
                  <a:pt x="1699260" y="1102360"/>
                  <a:pt x="1727200" y="1155700"/>
                  <a:pt x="1767840" y="1229360"/>
                </a:cubicBezTo>
                <a:cubicBezTo>
                  <a:pt x="1808480" y="1303020"/>
                  <a:pt x="1823720" y="1414780"/>
                  <a:pt x="1889760" y="1534160"/>
                </a:cubicBezTo>
                <a:cubicBezTo>
                  <a:pt x="1955800" y="1653540"/>
                  <a:pt x="1986280" y="2059940"/>
                  <a:pt x="2164080" y="1945640"/>
                </a:cubicBezTo>
                <a:cubicBezTo>
                  <a:pt x="2341880" y="1831340"/>
                  <a:pt x="2783840" y="1031240"/>
                  <a:pt x="2956560" y="848360"/>
                </a:cubicBezTo>
                <a:cubicBezTo>
                  <a:pt x="3129280" y="665480"/>
                  <a:pt x="3144520" y="789940"/>
                  <a:pt x="3200400" y="848360"/>
                </a:cubicBezTo>
                <a:cubicBezTo>
                  <a:pt x="3256280" y="906780"/>
                  <a:pt x="3246120" y="1244600"/>
                  <a:pt x="3291840" y="1198880"/>
                </a:cubicBezTo>
                <a:cubicBezTo>
                  <a:pt x="3337560" y="1153160"/>
                  <a:pt x="3431540" y="734060"/>
                  <a:pt x="3474720" y="574040"/>
                </a:cubicBezTo>
                <a:cubicBezTo>
                  <a:pt x="3517900" y="414020"/>
                  <a:pt x="3482340" y="284480"/>
                  <a:pt x="3550920" y="238760"/>
                </a:cubicBezTo>
                <a:cubicBezTo>
                  <a:pt x="3619500" y="193040"/>
                  <a:pt x="3817620" y="175260"/>
                  <a:pt x="3886200" y="299720"/>
                </a:cubicBezTo>
                <a:cubicBezTo>
                  <a:pt x="3954780" y="424180"/>
                  <a:pt x="3898900" y="889000"/>
                  <a:pt x="3962400" y="985520"/>
                </a:cubicBezTo>
                <a:cubicBezTo>
                  <a:pt x="4025900" y="1082040"/>
                  <a:pt x="4201160" y="957580"/>
                  <a:pt x="4267200" y="878840"/>
                </a:cubicBezTo>
                <a:cubicBezTo>
                  <a:pt x="4333240" y="800100"/>
                  <a:pt x="4361180" y="640080"/>
                  <a:pt x="4358640" y="513080"/>
                </a:cubicBezTo>
                <a:cubicBezTo>
                  <a:pt x="4356100" y="386080"/>
                  <a:pt x="4196080" y="177800"/>
                  <a:pt x="4251960" y="116840"/>
                </a:cubicBezTo>
                <a:cubicBezTo>
                  <a:pt x="4307840" y="55880"/>
                  <a:pt x="4592320" y="0"/>
                  <a:pt x="4693920" y="147320"/>
                </a:cubicBezTo>
                <a:cubicBezTo>
                  <a:pt x="4795520" y="294640"/>
                  <a:pt x="4798060" y="850900"/>
                  <a:pt x="4861560" y="1000760"/>
                </a:cubicBezTo>
                <a:cubicBezTo>
                  <a:pt x="4925060" y="1150620"/>
                  <a:pt x="5024120" y="1026160"/>
                  <a:pt x="5074920" y="1046480"/>
                </a:cubicBezTo>
                <a:cubicBezTo>
                  <a:pt x="5125720" y="1066800"/>
                  <a:pt x="5107940" y="1021080"/>
                  <a:pt x="5166360" y="1122680"/>
                </a:cubicBezTo>
                <a:cubicBezTo>
                  <a:pt x="5224780" y="1224280"/>
                  <a:pt x="5328920" y="1602740"/>
                  <a:pt x="5425440" y="1656080"/>
                </a:cubicBezTo>
                <a:cubicBezTo>
                  <a:pt x="5521960" y="1709420"/>
                  <a:pt x="5669280" y="1437640"/>
                  <a:pt x="5745480" y="1442720"/>
                </a:cubicBezTo>
                <a:cubicBezTo>
                  <a:pt x="5821680" y="1447800"/>
                  <a:pt x="5788660" y="1592580"/>
                  <a:pt x="5882640" y="1686560"/>
                </a:cubicBezTo>
                <a:cubicBezTo>
                  <a:pt x="5976620" y="1780540"/>
                  <a:pt x="6136640" y="1950720"/>
                  <a:pt x="6309360" y="2006600"/>
                </a:cubicBezTo>
                <a:cubicBezTo>
                  <a:pt x="6482080" y="2062480"/>
                  <a:pt x="6809740" y="2067560"/>
                  <a:pt x="6918960" y="2021840"/>
                </a:cubicBezTo>
                <a:cubicBezTo>
                  <a:pt x="7028180" y="1976120"/>
                  <a:pt x="6929120" y="1793240"/>
                  <a:pt x="6964680" y="1732280"/>
                </a:cubicBezTo>
                <a:cubicBezTo>
                  <a:pt x="7000240" y="1671320"/>
                  <a:pt x="7066280" y="1663700"/>
                  <a:pt x="7132320" y="165608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cxnSp>
        <p:nvCxnSpPr>
          <p:cNvPr id="10" name="9 Conector recto"/>
          <p:cNvCxnSpPr/>
          <p:nvPr/>
        </p:nvCxnSpPr>
        <p:spPr>
          <a:xfrm>
            <a:off x="1259632" y="4221088"/>
            <a:ext cx="7200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1331640" y="1772816"/>
            <a:ext cx="705678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6084168" y="1412776"/>
            <a:ext cx="1956241" cy="369332"/>
          </a:xfrm>
          <a:prstGeom prst="rect">
            <a:avLst/>
          </a:prstGeom>
          <a:noFill/>
        </p:spPr>
        <p:txBody>
          <a:bodyPr wrap="none" rtlCol="0">
            <a:spAutoFit/>
          </a:bodyPr>
          <a:lstStyle/>
          <a:p>
            <a:r>
              <a:rPr lang="es-ES" dirty="0" smtClean="0"/>
              <a:t>Techo o resistencia</a:t>
            </a:r>
            <a:endParaRPr lang="es-ES" dirty="0"/>
          </a:p>
        </p:txBody>
      </p:sp>
      <p:sp>
        <p:nvSpPr>
          <p:cNvPr id="14" name="13 CuadroTexto"/>
          <p:cNvSpPr txBox="1"/>
          <p:nvPr/>
        </p:nvSpPr>
        <p:spPr>
          <a:xfrm>
            <a:off x="5364088" y="4437112"/>
            <a:ext cx="1655325" cy="369332"/>
          </a:xfrm>
          <a:prstGeom prst="rect">
            <a:avLst/>
          </a:prstGeom>
          <a:noFill/>
        </p:spPr>
        <p:txBody>
          <a:bodyPr wrap="none" rtlCol="0">
            <a:spAutoFit/>
          </a:bodyPr>
          <a:lstStyle/>
          <a:p>
            <a:r>
              <a:rPr lang="es-ES" dirty="0" smtClean="0"/>
              <a:t>Suelo o soporte</a:t>
            </a:r>
            <a:endParaRPr lang="es-ES" dirty="0"/>
          </a:p>
        </p:txBody>
      </p:sp>
      <p:sp>
        <p:nvSpPr>
          <p:cNvPr id="15" name="14 CuadroTexto"/>
          <p:cNvSpPr txBox="1"/>
          <p:nvPr/>
        </p:nvSpPr>
        <p:spPr>
          <a:xfrm>
            <a:off x="2123728" y="2852936"/>
            <a:ext cx="656911" cy="369332"/>
          </a:xfrm>
          <a:prstGeom prst="rect">
            <a:avLst/>
          </a:prstGeom>
          <a:noFill/>
        </p:spPr>
        <p:txBody>
          <a:bodyPr wrap="none" rtlCol="0">
            <a:spAutoFit/>
          </a:bodyPr>
          <a:lstStyle/>
          <a:p>
            <a:r>
              <a:rPr lang="es-ES" dirty="0" smtClean="0"/>
              <a:t>Nivel</a:t>
            </a:r>
            <a:endParaRPr lang="es-ES" dirty="0"/>
          </a:p>
        </p:txBody>
      </p:sp>
      <p:cxnSp>
        <p:nvCxnSpPr>
          <p:cNvPr id="17" name="16 Conector recto de flecha"/>
          <p:cNvCxnSpPr/>
          <p:nvPr/>
        </p:nvCxnSpPr>
        <p:spPr>
          <a:xfrm rot="5400000" flipH="1" flipV="1">
            <a:off x="1943708" y="2312876"/>
            <a:ext cx="93610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rot="5400000">
            <a:off x="1916088" y="3708648"/>
            <a:ext cx="998934" cy="759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43608" y="1052736"/>
            <a:ext cx="5760640" cy="646331"/>
          </a:xfrm>
          <a:prstGeom prst="rect">
            <a:avLst/>
          </a:prstGeom>
          <a:noFill/>
        </p:spPr>
        <p:txBody>
          <a:bodyPr wrap="square" rtlCol="0">
            <a:spAutoFit/>
          </a:bodyPr>
          <a:lstStyle/>
          <a:p>
            <a:r>
              <a:rPr lang="es-ES" b="1" dirty="0" smtClean="0"/>
              <a:t>Canal o banda</a:t>
            </a:r>
            <a:r>
              <a:rPr lang="es-ES" dirty="0" smtClean="0"/>
              <a:t>: Es una formación que aparece al repetirse un movimiento entre dos determinados niveles</a:t>
            </a:r>
            <a:endParaRPr lang="es-ES" dirty="0"/>
          </a:p>
        </p:txBody>
      </p:sp>
      <p:sp>
        <p:nvSpPr>
          <p:cNvPr id="4" name="3 CuadroTexto"/>
          <p:cNvSpPr txBox="1"/>
          <p:nvPr/>
        </p:nvSpPr>
        <p:spPr>
          <a:xfrm>
            <a:off x="971600" y="1772816"/>
            <a:ext cx="6912768" cy="646331"/>
          </a:xfrm>
          <a:prstGeom prst="rect">
            <a:avLst/>
          </a:prstGeom>
          <a:noFill/>
        </p:spPr>
        <p:txBody>
          <a:bodyPr wrap="square" rtlCol="0">
            <a:spAutoFit/>
          </a:bodyPr>
          <a:lstStyle/>
          <a:p>
            <a:r>
              <a:rPr lang="es-ES" b="1" dirty="0" smtClean="0"/>
              <a:t>Doble Techo</a:t>
            </a:r>
            <a:r>
              <a:rPr lang="es-ES" dirty="0" smtClean="0"/>
              <a:t>: Cuando los precios rebotan dos veces consecutivamente en un mismo nivel de resistencia</a:t>
            </a:r>
            <a:endParaRPr lang="es-ES" dirty="0"/>
          </a:p>
        </p:txBody>
      </p:sp>
      <p:sp>
        <p:nvSpPr>
          <p:cNvPr id="5" name="4 CuadroTexto"/>
          <p:cNvSpPr txBox="1"/>
          <p:nvPr/>
        </p:nvSpPr>
        <p:spPr>
          <a:xfrm>
            <a:off x="971600" y="2564904"/>
            <a:ext cx="6912768" cy="646331"/>
          </a:xfrm>
          <a:prstGeom prst="rect">
            <a:avLst/>
          </a:prstGeom>
          <a:noFill/>
        </p:spPr>
        <p:txBody>
          <a:bodyPr wrap="square" rtlCol="0">
            <a:spAutoFit/>
          </a:bodyPr>
          <a:lstStyle/>
          <a:p>
            <a:r>
              <a:rPr lang="es-ES" b="1" dirty="0" smtClean="0"/>
              <a:t>Doble suelo</a:t>
            </a:r>
            <a:r>
              <a:rPr lang="es-ES" dirty="0" smtClean="0"/>
              <a:t>: Es lo contrario al doble techo, esto es cuando el precio de la acción rebota dos veces en un nivel de soporte</a:t>
            </a:r>
            <a:endParaRPr lang="es-ES" dirty="0"/>
          </a:p>
        </p:txBody>
      </p:sp>
      <p:sp>
        <p:nvSpPr>
          <p:cNvPr id="6" name="5 CuadroTexto"/>
          <p:cNvSpPr txBox="1"/>
          <p:nvPr/>
        </p:nvSpPr>
        <p:spPr>
          <a:xfrm>
            <a:off x="971600" y="3356992"/>
            <a:ext cx="6912768" cy="369332"/>
          </a:xfrm>
          <a:prstGeom prst="rect">
            <a:avLst/>
          </a:prstGeom>
          <a:noFill/>
        </p:spPr>
        <p:txBody>
          <a:bodyPr wrap="square" rtlCol="0">
            <a:spAutoFit/>
          </a:bodyPr>
          <a:lstStyle/>
          <a:p>
            <a:r>
              <a:rPr lang="es-ES" b="1" dirty="0" smtClean="0"/>
              <a:t>Cabeza y hombros</a:t>
            </a:r>
            <a:endParaRPr lang="es-ES" b="1" dirty="0"/>
          </a:p>
        </p:txBody>
      </p:sp>
      <p:sp>
        <p:nvSpPr>
          <p:cNvPr id="7" name="6 CuadroTexto"/>
          <p:cNvSpPr txBox="1"/>
          <p:nvPr/>
        </p:nvSpPr>
        <p:spPr>
          <a:xfrm>
            <a:off x="971600" y="3861048"/>
            <a:ext cx="6912768" cy="1477328"/>
          </a:xfrm>
          <a:prstGeom prst="rect">
            <a:avLst/>
          </a:prstGeom>
          <a:noFill/>
        </p:spPr>
        <p:txBody>
          <a:bodyPr wrap="square" rtlCol="0">
            <a:spAutoFit/>
          </a:bodyPr>
          <a:lstStyle/>
          <a:p>
            <a:r>
              <a:rPr lang="es-ES" b="1" dirty="0" smtClean="0"/>
              <a:t>Triángulos</a:t>
            </a:r>
            <a:r>
              <a:rPr lang="es-ES" dirty="0" smtClean="0"/>
              <a:t>: Es cuando las alzas son cada vez menores y las bajas cada vez menores también de forma que el precio va convergiendo hacia un punto, es una señal que indica que la tendencia se acaba. La nueva tendencia  seguirá por donde rompa la figura sea hacia arriba o hacia abajo.</a:t>
            </a:r>
            <a:endParaRPr lang="es-ES" dirty="0"/>
          </a:p>
        </p:txBody>
      </p:sp>
      <p:sp>
        <p:nvSpPr>
          <p:cNvPr id="8" name="7 CuadroTexto"/>
          <p:cNvSpPr txBox="1"/>
          <p:nvPr/>
        </p:nvSpPr>
        <p:spPr>
          <a:xfrm>
            <a:off x="755576" y="404664"/>
            <a:ext cx="6912768" cy="369332"/>
          </a:xfrm>
          <a:prstGeom prst="rect">
            <a:avLst/>
          </a:prstGeom>
          <a:noFill/>
        </p:spPr>
        <p:txBody>
          <a:bodyPr wrap="square" rtlCol="0">
            <a:spAutoFit/>
          </a:bodyPr>
          <a:lstStyle/>
          <a:p>
            <a:r>
              <a:rPr lang="es-ES" dirty="0" smtClean="0"/>
              <a:t>Principales patrones o formaciones </a:t>
            </a:r>
            <a:endParaRPr lang="es-ES" dirty="0"/>
          </a:p>
        </p:txBody>
      </p:sp>
      <p:sp>
        <p:nvSpPr>
          <p:cNvPr id="9" name="8 CuadroTexto"/>
          <p:cNvSpPr txBox="1"/>
          <p:nvPr/>
        </p:nvSpPr>
        <p:spPr>
          <a:xfrm>
            <a:off x="1043608" y="5517232"/>
            <a:ext cx="6912768" cy="646331"/>
          </a:xfrm>
          <a:prstGeom prst="rect">
            <a:avLst/>
          </a:prstGeom>
          <a:noFill/>
        </p:spPr>
        <p:txBody>
          <a:bodyPr wrap="square" rtlCol="0">
            <a:spAutoFit/>
          </a:bodyPr>
          <a:lstStyle/>
          <a:p>
            <a:r>
              <a:rPr lang="es-ES" b="1" dirty="0" smtClean="0"/>
              <a:t>Medias Móviles (medias aritmética ponderada o exponencial) con los que se busca suavizar la serie y obtener curvas suavizadas de tendencia</a:t>
            </a:r>
            <a:endParaRPr lang="es-E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ttp://www.bolsagrafica.com/tutoriales/analisis1_INDRA.gif"/>
          <p:cNvPicPr/>
          <p:nvPr/>
        </p:nvPicPr>
        <p:blipFill>
          <a:blip r:embed="rId2" cstate="print"/>
          <a:srcRect/>
          <a:stretch>
            <a:fillRect/>
          </a:stretch>
        </p:blipFill>
        <p:spPr bwMode="auto">
          <a:xfrm>
            <a:off x="323528" y="332656"/>
            <a:ext cx="7920880" cy="5328592"/>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620688"/>
            <a:ext cx="7632848" cy="5078313"/>
          </a:xfrm>
          <a:prstGeom prst="rect">
            <a:avLst/>
          </a:prstGeom>
          <a:noFill/>
        </p:spPr>
        <p:txBody>
          <a:bodyPr wrap="square" rtlCol="0">
            <a:spAutoFit/>
          </a:bodyPr>
          <a:lstStyle/>
          <a:p>
            <a:r>
              <a:rPr lang="es-ES" dirty="0" smtClean="0"/>
              <a:t>Una resistencia es un nivel (línea o zona), que concentra la oferta de títulos necesarios para frenar una subida de las cotizaciones e incluso para producir recortes en los precios. Cuando se agota o desaparece la oferta de títulos, se rompe la resistencia y la cotización la supera rápidamente. Generalmente </a:t>
            </a:r>
            <a:r>
              <a:rPr lang="es-ES" b="1" dirty="0" smtClean="0"/>
              <a:t>cuando se rompe una resistencia, esta se convierte en un futuro soporte para la cotización. </a:t>
            </a:r>
          </a:p>
          <a:p>
            <a:endParaRPr lang="es-ES" dirty="0" smtClean="0"/>
          </a:p>
          <a:p>
            <a:r>
              <a:rPr lang="es-ES" dirty="0" smtClean="0"/>
              <a:t>Para considerar que una resistencia ha sido rota, esta ruptura ha de </a:t>
            </a:r>
            <a:r>
              <a:rPr lang="es-ES" b="1" dirty="0" smtClean="0"/>
              <a:t>ser superior al tres por ciento del valor de la cotización, no pudiéndose dar por confirmada la rotura hasta que supera este nivel</a:t>
            </a:r>
            <a:r>
              <a:rPr lang="es-ES" dirty="0" smtClean="0"/>
              <a:t>. Tampoco hay que olvidar </a:t>
            </a:r>
            <a:r>
              <a:rPr lang="es-ES" b="1" u="sng" dirty="0" smtClean="0"/>
              <a:t>la importancia del volumen en estas rupturas, el volumen de negocio nos da una idea de la fuerza del mercado en el momento de traspasar una resistencia</a:t>
            </a:r>
            <a:r>
              <a:rPr lang="es-ES" dirty="0" smtClean="0"/>
              <a:t>. Si la resistencia ha sido rota con un volumen de contratación sensiblemente superior a las sesiones anteriores, la posibilidad de éxito de la nueva tendencia alcista es muy elevada. Si la rotura se produce con un volumen igual o inferior al de las sesiones precedentes, el éxito de la ruptura es escaso y habrá que esperar un nuevo intento. </a:t>
            </a:r>
          </a:p>
          <a:p>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59632" y="1124744"/>
            <a:ext cx="7128792" cy="3139321"/>
          </a:xfrm>
          <a:prstGeom prst="rect">
            <a:avLst/>
          </a:prstGeom>
          <a:noFill/>
        </p:spPr>
        <p:txBody>
          <a:bodyPr wrap="square" rtlCol="0">
            <a:spAutoFit/>
          </a:bodyPr>
          <a:lstStyle/>
          <a:p>
            <a:r>
              <a:rPr lang="es-ES" dirty="0" smtClean="0"/>
              <a:t>La </a:t>
            </a:r>
            <a:r>
              <a:rPr lang="es-ES" b="1" dirty="0" smtClean="0"/>
              <a:t>fortaleza de una línea de resistencia es mayor cuanto más veces rebotan las cotizaciones en ella sin lograr superarla</a:t>
            </a:r>
            <a:r>
              <a:rPr lang="es-ES" dirty="0" smtClean="0"/>
              <a:t>, y también cuanto mayor tiempo permanece vigente. A cambio, cuanto más fuerte es la resistencia, más potencial alcista tendrá la cotización cuando consiga romperla. Habitualmente cuando la cotización rompe una resistencia, tiene una rápida y corta subida, seguida de una caída hasta las cercanías de la resistencia y es, después de esta caída, cuando se produce el movimiento alcista definitivo. </a:t>
            </a:r>
            <a:r>
              <a:rPr lang="es-ES" b="1" dirty="0" smtClean="0"/>
              <a:t>El descenso antes del alza definitiva se conoce como </a:t>
            </a:r>
            <a:r>
              <a:rPr lang="es-ES" b="1" i="1" dirty="0" err="1" smtClean="0"/>
              <a:t>pull</a:t>
            </a:r>
            <a:r>
              <a:rPr lang="es-ES" b="1" i="1" dirty="0" smtClean="0"/>
              <a:t> back </a:t>
            </a:r>
            <a:r>
              <a:rPr lang="es-ES" b="1" dirty="0" smtClean="0"/>
              <a:t>y es el momento que se debe aprovechar para comprar.</a:t>
            </a:r>
            <a:r>
              <a:rPr lang="es-ES" dirty="0" smtClean="0"/>
              <a:t> </a:t>
            </a:r>
          </a:p>
          <a:p>
            <a:endParaRPr lang="es-E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863</Words>
  <Application>Microsoft Office PowerPoint</Application>
  <PresentationFormat>Presentación en pantalla (4:3)</PresentationFormat>
  <Paragraphs>48</Paragraphs>
  <Slides>15</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15</vt:i4>
      </vt:variant>
    </vt:vector>
  </HeadingPairs>
  <TitlesOfParts>
    <vt:vector size="18" baseType="lpstr">
      <vt:lpstr>Arial</vt:lpstr>
      <vt:lpstr>Calibri</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Loren</dc:creator>
  <cp:lastModifiedBy>loren</cp:lastModifiedBy>
  <cp:revision>3</cp:revision>
  <dcterms:created xsi:type="dcterms:W3CDTF">2013-10-15T15:32:03Z</dcterms:created>
  <dcterms:modified xsi:type="dcterms:W3CDTF">2017-10-09T14:26:17Z</dcterms:modified>
</cp:coreProperties>
</file>